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4"/>
  </p:notesMasterIdLst>
  <p:sldIdLst>
    <p:sldId id="256" r:id="rId5"/>
    <p:sldId id="258" r:id="rId6"/>
    <p:sldId id="260" r:id="rId7"/>
    <p:sldId id="259" r:id="rId8"/>
    <p:sldId id="261" r:id="rId9"/>
    <p:sldId id="263" r:id="rId10"/>
    <p:sldId id="264" r:id="rId11"/>
    <p:sldId id="265" r:id="rId12"/>
    <p:sldId id="267" r:id="rId13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40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ian Hart" userId="4a6757c9-bf7d-412d-ae68-ef07dc845f6b" providerId="ADAL" clId="{C700AD1F-7E51-4343-8832-004985F252C9}"/>
    <pc:docChg chg="modSld">
      <pc:chgData name="Brian Hart" userId="4a6757c9-bf7d-412d-ae68-ef07dc845f6b" providerId="ADAL" clId="{C700AD1F-7E51-4343-8832-004985F252C9}" dt="2025-09-09T16:46:34.694" v="36" actId="20577"/>
      <pc:docMkLst>
        <pc:docMk/>
      </pc:docMkLst>
      <pc:sldChg chg="modSp mod">
        <pc:chgData name="Brian Hart" userId="4a6757c9-bf7d-412d-ae68-ef07dc845f6b" providerId="ADAL" clId="{C700AD1F-7E51-4343-8832-004985F252C9}" dt="2025-09-09T16:46:34.694" v="36" actId="20577"/>
        <pc:sldMkLst>
          <pc:docMk/>
          <pc:sldMk cId="0" sldId="265"/>
        </pc:sldMkLst>
        <pc:spChg chg="mod">
          <ac:chgData name="Brian Hart" userId="4a6757c9-bf7d-412d-ae68-ef07dc845f6b" providerId="ADAL" clId="{C700AD1F-7E51-4343-8832-004985F252C9}" dt="2025-09-09T16:46:34.694" v="36" actId="20577"/>
          <ac:spMkLst>
            <pc:docMk/>
            <pc:sldMk cId="0" sldId="265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1D44218-B8FE-4C6A-9464-5279FAA28753}" type="datetimeFigureOut">
              <a:t>9/9/2025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1D87850-7DB7-4FEA-9B78-331948A4A8A4}" type="slidenum"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856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Remote supports touch leadership, operations, compliance, finance, clinical, IT, and direct care. A core team prevents blind spots and creates shared ownership.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Transformation is about rethinking service delivery—workflows, roles, documentation, and expectations—not just devices. That’s why the team matters.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Think of today’s session as both a roadmap and a toolkit. We’ll end with an action plan you can put into motion quickly.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You may have some roles covered today—identify the gaps early to avoid roadblocks later.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Even one missing role can undermine the whole transformation. Finance, clinical, and compliance must be engaged from the outset.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Choose respected, open-minded contributors who can model change. Pair big-picture thinkers with process owners who know day-to-day realities.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Momentum is fragile—ritualize it. Create a simple, shared dashboard for visibility and accountability.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Start small with a pilot, define success metrics, and iterate. Clear ownership plus quick wins builds trust and buy-in.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/>
          <a:p>
            <a:fld id="{673EAD9E-6D4E-40DE-9D4D-B82DB2B3C8C6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/>
          <a:p>
            <a:fld id="{E636142A-56E3-4016-AB8E-9844101863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106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/>
          <a:p>
            <a:fld id="{673EAD9E-6D4E-40DE-9D4D-B82DB2B3C8C6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/>
          <a:p>
            <a:fld id="{E636142A-56E3-4016-AB8E-9844101863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6905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/>
          <a:p>
            <a:fld id="{673EAD9E-6D4E-40DE-9D4D-B82DB2B3C8C6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/>
          <a:p>
            <a:fld id="{E636142A-56E3-4016-AB8E-98441018630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231733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/>
          <a:p>
            <a:fld id="{673EAD9E-6D4E-40DE-9D4D-B82DB2B3C8C6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/>
          <a:p>
            <a:fld id="{E636142A-56E3-4016-AB8E-9844101863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75171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/>
          <a:p>
            <a:fld id="{673EAD9E-6D4E-40DE-9D4D-B82DB2B3C8C6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/>
          <a:p>
            <a:fld id="{E636142A-56E3-4016-AB8E-98441018630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784766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/>
          <a:p>
            <a:fld id="{673EAD9E-6D4E-40DE-9D4D-B82DB2B3C8C6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/>
          <a:p>
            <a:fld id="{E636142A-56E3-4016-AB8E-9844101863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8418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/>
          <a:p>
            <a:fld id="{673EAD9E-6D4E-40DE-9D4D-B82DB2B3C8C6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/>
          <a:p>
            <a:fld id="{E636142A-56E3-4016-AB8E-9844101863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4457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/>
          <a:p>
            <a:fld id="{673EAD9E-6D4E-40DE-9D4D-B82DB2B3C8C6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/>
          <a:p>
            <a:fld id="{E636142A-56E3-4016-AB8E-9844101863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161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/>
          <a:p>
            <a:fld id="{673EAD9E-6D4E-40DE-9D4D-B82DB2B3C8C6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/>
          <a:p>
            <a:fld id="{E636142A-56E3-4016-AB8E-9844101863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537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/>
          <a:p>
            <a:fld id="{673EAD9E-6D4E-40DE-9D4D-B82DB2B3C8C6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/>
          <a:p>
            <a:fld id="{E636142A-56E3-4016-AB8E-9844101863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5497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/>
          <a:p>
            <a:fld id="{673EAD9E-6D4E-40DE-9D4D-B82DB2B3C8C6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/>
          <a:p>
            <a:fld id="{E636142A-56E3-4016-AB8E-9844101863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7674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/>
          <a:p>
            <a:fld id="{673EAD9E-6D4E-40DE-9D4D-B82DB2B3C8C6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/>
          <a:p>
            <a:fld id="{E636142A-56E3-4016-AB8E-9844101863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9647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/>
          <a:p>
            <a:fld id="{673EAD9E-6D4E-40DE-9D4D-B82DB2B3C8C6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/>
          <a:p>
            <a:fld id="{E636142A-56E3-4016-AB8E-9844101863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0293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/>
          <a:p>
            <a:fld id="{673EAD9E-6D4E-40DE-9D4D-B82DB2B3C8C6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/>
          <a:p>
            <a:fld id="{E636142A-56E3-4016-AB8E-9844101863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917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/>
          <a:p>
            <a:fld id="{673EAD9E-6D4E-40DE-9D4D-B82DB2B3C8C6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/>
          <a:p>
            <a:fld id="{E636142A-56E3-4016-AB8E-9844101863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176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/>
          <a:p>
            <a:fld id="{673EAD9E-6D4E-40DE-9D4D-B82DB2B3C8C6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/>
          <a:p>
            <a:fld id="{E636142A-56E3-4016-AB8E-9844101863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9204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90"/>
            <a:ext cx="8596668" cy="34585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A logo with a black background">
            <a:extLst>
              <a:ext uri="{FF2B5EF4-FFF2-40B4-BE49-F238E27FC236}">
                <a16:creationId xmlns:a16="http://schemas.microsoft.com/office/drawing/2014/main" id="{133AA916-7E5F-78AD-67B0-75C8B7C0A42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66" y="5269706"/>
            <a:ext cx="3300991" cy="19293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B68ADA5-798D-4251-466D-A0E1961089AA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190500" y="6545580"/>
            <a:ext cx="1052513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8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Classified as Confidential</a:t>
            </a:r>
          </a:p>
        </p:txBody>
      </p:sp>
    </p:spTree>
    <p:extLst>
      <p:ext uri="{BB962C8B-B14F-4D97-AF65-F5344CB8AC3E}">
        <p14:creationId xmlns:p14="http://schemas.microsoft.com/office/powerpoint/2010/main" val="2583548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smartliving@shiftabilityconsult.com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D4D37-D231-D74F-F8D9-5E0852043BF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dirty="0"/>
              <a:t>Smart Living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961BAC-4E6D-312E-1EE6-524DBBD027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solidFill>
                  <a:schemeClr val="accent2"/>
                </a:solidFill>
              </a:rPr>
              <a:t>Building a Core Transformation Team for Remote Supports</a:t>
            </a:r>
            <a:endParaRPr lang="en-US" sz="2800" dirty="0">
              <a:solidFill>
                <a:schemeClr val="accent2"/>
              </a:solidFill>
              <a:ea typeface="+mn-lt"/>
              <a:cs typeface="+mn-lt"/>
            </a:endParaRPr>
          </a:p>
        </p:txBody>
      </p:sp>
      <p:pic>
        <p:nvPicPr>
          <p:cNvPr id="4" name="Picture 3" descr="A logo with a black background">
            <a:extLst>
              <a:ext uri="{FF2B5EF4-FFF2-40B4-BE49-F238E27FC236}">
                <a16:creationId xmlns:a16="http://schemas.microsoft.com/office/drawing/2014/main" id="{E852B9D4-AEC7-F081-4C34-5CC5B5C593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11972"/>
            <a:ext cx="3300991" cy="1929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85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/>
            </a:pPr>
            <a:r>
              <a:t>Why a Core Team?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Change impacts every part of the agency</a:t>
            </a:r>
          </a:p>
          <a:p>
            <a:r>
              <a:rPr dirty="0"/>
              <a:t>No single person can do this alone</a:t>
            </a:r>
          </a:p>
          <a:p>
            <a:r>
              <a:rPr dirty="0"/>
              <a:t>Cross-functional collaboration is essential</a:t>
            </a:r>
          </a:p>
          <a:p>
            <a:r>
              <a:rPr dirty="0"/>
              <a:t>Voices of staff, families, and individuals matter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/>
            </a:pPr>
            <a:r>
              <a:t>The Transformation Challenge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Traditional services → Technology-enabled remote supports</a:t>
            </a:r>
          </a:p>
          <a:p>
            <a:r>
              <a:t>Address staffing constraints while improving outcomes</a:t>
            </a:r>
          </a:p>
          <a:p>
            <a:r>
              <a:t>Increase independence and safety with the right tech stack</a:t>
            </a:r>
          </a:p>
          <a:p>
            <a:r>
              <a:t>This is a culture shift, not just a tech install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6BEF7EF-5E75-85F2-8DF1-BC321920FD7F}"/>
              </a:ext>
            </a:extLst>
          </p:cNvPr>
          <p:cNvSpPr txBox="1"/>
          <p:nvPr/>
        </p:nvSpPr>
        <p:spPr>
          <a:xfrm>
            <a:off x="641350" y="1577975"/>
            <a:ext cx="93853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Executive Sponsor (vision, authority, resources) – A support to clear roadblocks, They do no need to be in all, or any meetings, but available to clear barriers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F8B5BC-A72C-6B1C-103B-B947758A03D2}"/>
              </a:ext>
            </a:extLst>
          </p:cNvPr>
          <p:cNvSpPr txBox="1"/>
          <p:nvPr/>
        </p:nvSpPr>
        <p:spPr>
          <a:xfrm>
            <a:off x="641350" y="2277744"/>
            <a:ext cx="93853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Operations/Program Lead (integrate into daily services) – Team Lead – this is the lead and champion of the project, will need to be in all meetings, and will the manager of the department. This person typically has a programmatic background who understands service delivery</a:t>
            </a:r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C5BA00-24C8-10B5-66EE-577648E63E74}"/>
              </a:ext>
            </a:extLst>
          </p:cNvPr>
          <p:cNvSpPr txBox="1"/>
          <p:nvPr/>
        </p:nvSpPr>
        <p:spPr>
          <a:xfrm>
            <a:off x="641350" y="3517305"/>
            <a:ext cx="93853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Compliance/QA Lead (policy, Medicaid rules) – This person will be a help in ensuring compliance, and procedure follow up. Does not need to be in all meetings, but will be called upon when needed. </a:t>
            </a:r>
          </a:p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F27D9B-AD23-4F5C-BAAB-9237DFA2626D}"/>
              </a:ext>
            </a:extLst>
          </p:cNvPr>
          <p:cNvSpPr txBox="1"/>
          <p:nvPr/>
        </p:nvSpPr>
        <p:spPr>
          <a:xfrm>
            <a:off x="641350" y="4541361"/>
            <a:ext cx="93853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Technology/Assistive Tech Lead (devices, platform,) – This person will be over the technology side of the project, this may be a person from the IT department, or an AT specialist. They will not lead the project but ensure technology is implemented successfully</a:t>
            </a:r>
          </a:p>
          <a:p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F59360E-4625-EF44-CCB8-90DD3B225E56}"/>
              </a:ext>
            </a:extLst>
          </p:cNvPr>
          <p:cNvSpPr txBox="1">
            <a:spLocks/>
          </p:cNvSpPr>
          <p:nvPr/>
        </p:nvSpPr>
        <p:spPr>
          <a:xfrm>
            <a:off x="829734" y="7620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 sz="3600"/>
            </a:pPr>
            <a:r>
              <a:rPr lang="en-US"/>
              <a:t>Who Should Be on the Core Team?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/>
            </a:pPr>
            <a:r>
              <a:rPr dirty="0"/>
              <a:t>Who Should Be on the Core Team?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0B609E3-0616-672B-553A-F0B3E4ABF8A0}"/>
              </a:ext>
            </a:extLst>
          </p:cNvPr>
          <p:cNvSpPr txBox="1"/>
          <p:nvPr/>
        </p:nvSpPr>
        <p:spPr>
          <a:xfrm>
            <a:off x="730250" y="1735435"/>
            <a:ext cx="89789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Clinical Representative (risk, health/safety) – This person (often the agency nurse) will be brought in when health devices are considered or needed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4DCC1C-1DC1-999A-965D-C803882B6F84}"/>
              </a:ext>
            </a:extLst>
          </p:cNvPr>
          <p:cNvSpPr txBox="1"/>
          <p:nvPr/>
        </p:nvSpPr>
        <p:spPr>
          <a:xfrm>
            <a:off x="677334" y="2766020"/>
            <a:ext cx="87968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Direct Support Staff Representative (frontline voice) - This is the person who will be your advocate to the direct staff, both in person and remote. Usually this is filled as the RSP’s are hired</a:t>
            </a: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A01AF7-DA0C-8332-CB83-6E372B76C902}"/>
              </a:ext>
            </a:extLst>
          </p:cNvPr>
          <p:cNvSpPr txBox="1"/>
          <p:nvPr/>
        </p:nvSpPr>
        <p:spPr>
          <a:xfrm>
            <a:off x="730250" y="4073604"/>
            <a:ext cx="8597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Training Coordinator (coordination) – This person will be utilized when it comes to training and onboarding of staff, they will ensure that all train the trainer models are implemented.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/>
            </a:pPr>
            <a:r>
              <a:t>Case Example: The Missing Voice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18A823-82C9-2DDC-D21B-555335358A71}"/>
              </a:ext>
            </a:extLst>
          </p:cNvPr>
          <p:cNvSpPr txBox="1"/>
          <p:nvPr/>
        </p:nvSpPr>
        <p:spPr>
          <a:xfrm>
            <a:off x="4537494" y="3358551"/>
            <a:ext cx="3887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 defined Team Programming Lead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F6DA91-5357-3CC9-DFE0-4A6C60499F73}"/>
              </a:ext>
            </a:extLst>
          </p:cNvPr>
          <p:cNvSpPr txBox="1"/>
          <p:nvPr/>
        </p:nvSpPr>
        <p:spPr>
          <a:xfrm>
            <a:off x="1193321" y="2142226"/>
            <a:ext cx="3887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 Exec Champion Identified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42A6A3-1E72-65F0-0AF3-FBE8EC40347D}"/>
              </a:ext>
            </a:extLst>
          </p:cNvPr>
          <p:cNvSpPr txBox="1"/>
          <p:nvPr/>
        </p:nvSpPr>
        <p:spPr>
          <a:xfrm>
            <a:off x="992038" y="4574876"/>
            <a:ext cx="3887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Program led by wrong department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/>
            </a:pPr>
            <a:r>
              <a:t>Building the Team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Select people with influence and credibility—not just titles</a:t>
            </a:r>
          </a:p>
          <a:p>
            <a:r>
              <a:t>Balance innovators with operational realists</a:t>
            </a:r>
          </a:p>
          <a:p>
            <a:r>
              <a:t>Recruit champions across levels &amp; programs</a:t>
            </a:r>
          </a:p>
          <a:p>
            <a:r>
              <a:t>Keep individuals &amp; families central to decisions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/>
            </a:pPr>
            <a:r>
              <a:rPr dirty="0"/>
              <a:t>Sustaining the Team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Set a meeting rhythm and </a:t>
            </a:r>
            <a:r>
              <a:rPr lang="en-US" dirty="0"/>
              <a:t>stay on top of progress</a:t>
            </a:r>
            <a:endParaRPr dirty="0"/>
          </a:p>
          <a:p>
            <a:r>
              <a:rPr dirty="0"/>
              <a:t>Celebrate small wins to build momentum</a:t>
            </a:r>
          </a:p>
          <a:p>
            <a:r>
              <a:rPr dirty="0"/>
              <a:t>Refresh membership as needs evolve</a:t>
            </a:r>
            <a:endParaRPr lang="en-US" dirty="0"/>
          </a:p>
          <a:p>
            <a:r>
              <a:rPr lang="en-US" dirty="0"/>
              <a:t>Keep each member of the team informed, but also be mindful or roles and time commitments</a:t>
            </a:r>
          </a:p>
          <a:p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/>
            </a:pPr>
            <a:r>
              <a:t>Next Steps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Finalize your core team</a:t>
            </a:r>
            <a:r>
              <a:rPr lang="en-US" dirty="0"/>
              <a:t>, and identify your Team/Programming Lead</a:t>
            </a:r>
            <a:endParaRPr dirty="0"/>
          </a:p>
          <a:p>
            <a:r>
              <a:rPr dirty="0"/>
              <a:t>Schedule </a:t>
            </a:r>
            <a:r>
              <a:rPr lang="en-US" dirty="0"/>
              <a:t>internal meeting with team to track progress and keep on track</a:t>
            </a:r>
            <a:endParaRPr dirty="0"/>
          </a:p>
          <a:p>
            <a:r>
              <a:rPr dirty="0"/>
              <a:t>Assign responsibilities </a:t>
            </a:r>
            <a:endParaRPr lang="en-US" dirty="0"/>
          </a:p>
          <a:p>
            <a:r>
              <a:rPr lang="en-US" dirty="0"/>
              <a:t>Send names of team and contact info to </a:t>
            </a:r>
            <a:r>
              <a:rPr lang="en-US" dirty="0">
                <a:hlinkClick r:id="rId3"/>
              </a:rPr>
              <a:t>smartliving@shiftabilityconsult.com</a:t>
            </a:r>
            <a:endParaRPr lang="en-US" dirty="0"/>
          </a:p>
          <a:p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hiftAbility Template">
  <a:themeElements>
    <a:clrScheme name="Custom 11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E6B91E"/>
      </a:accent1>
      <a:accent2>
        <a:srgbClr val="53BDBB"/>
      </a:accent2>
      <a:accent3>
        <a:srgbClr val="53BDBB"/>
      </a:accent3>
      <a:accent4>
        <a:srgbClr val="FFFFFF"/>
      </a:accent4>
      <a:accent5>
        <a:srgbClr val="FFFFFF"/>
      </a:accent5>
      <a:accent6>
        <a:srgbClr val="FFFFFF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hiftAbility Template" id="{29F66292-31A6-4F60-B99C-0367BA54476F}" vid="{8AE02237-5B81-484C-906D-0A314E658EF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7CF516E6C20CA4EA0B5264D0B1D9B4C" ma:contentTypeVersion="6" ma:contentTypeDescription="Create a new document." ma:contentTypeScope="" ma:versionID="d766339253c66978663347360127bbc3">
  <xsd:schema xmlns:xsd="http://www.w3.org/2001/XMLSchema" xmlns:xs="http://www.w3.org/2001/XMLSchema" xmlns:p="http://schemas.microsoft.com/office/2006/metadata/properties" xmlns:ns2="49cd2472-c437-49b9-8096-ebbfd17562e7" xmlns:ns3="7a00a957-eb23-49d8-b7ce-2b5e8334bd8f" targetNamespace="http://schemas.microsoft.com/office/2006/metadata/properties" ma:root="true" ma:fieldsID="e17b3a0cc6e76e52511f0633cb37f929" ns2:_="" ns3:_="">
    <xsd:import namespace="49cd2472-c437-49b9-8096-ebbfd17562e7"/>
    <xsd:import namespace="7a00a957-eb23-49d8-b7ce-2b5e8334bd8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cd2472-c437-49b9-8096-ebbfd17562e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00a957-eb23-49d8-b7ce-2b5e8334bd8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6382F79-064C-4967-9D1A-3CA477837F0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6EDF303-5306-4D90-B35E-068F45842C8C}">
  <ds:schemaRefs>
    <ds:schemaRef ds:uri="49cd2472-c437-49b9-8096-ebbfd17562e7"/>
    <ds:schemaRef ds:uri="7a00a957-eb23-49d8-b7ce-2b5e8334bd8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582E004A-193A-44AB-8737-3ADBA8F3D83A}">
  <ds:schemaRefs>
    <ds:schemaRef ds:uri="http://schemas.microsoft.com/office/2006/metadata/properties"/>
    <ds:schemaRef ds:uri="49cd2472-c437-49b9-8096-ebbfd17562e7"/>
    <ds:schemaRef ds:uri="http://schemas.microsoft.com/office/infopath/2007/PartnerControls"/>
    <ds:schemaRef ds:uri="7a00a957-eb23-49d8-b7ce-2b5e8334bd8f"/>
    <ds:schemaRef ds:uri="http://www.w3.org/XML/1998/namespace"/>
    <ds:schemaRef ds:uri="http://purl.org/dc/dcmitype/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ShiftAbility Template</Template>
  <TotalTime>290</TotalTime>
  <Words>689</Words>
  <Application>Microsoft Office PowerPoint</Application>
  <PresentationFormat>Widescreen</PresentationFormat>
  <Paragraphs>48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Trebuchet MS</vt:lpstr>
      <vt:lpstr>Wingdings 3</vt:lpstr>
      <vt:lpstr>ShiftAbility Template</vt:lpstr>
      <vt:lpstr> Smart Living </vt:lpstr>
      <vt:lpstr>Why a Core Team?</vt:lpstr>
      <vt:lpstr>The Transformation Challenge</vt:lpstr>
      <vt:lpstr>PowerPoint Presentation</vt:lpstr>
      <vt:lpstr>Who Should Be on the Core Team?</vt:lpstr>
      <vt:lpstr>Case Example: The Missing Voice</vt:lpstr>
      <vt:lpstr>Building the Team</vt:lpstr>
      <vt:lpstr>Sustaining the Team</vt:lpstr>
      <vt:lpstr>Next Steps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Samantha Scholtes</dc:creator>
  <cp:lastModifiedBy>Brian Hart</cp:lastModifiedBy>
  <cp:revision>8</cp:revision>
  <cp:lastPrinted>2025-09-09T16:40:04Z</cp:lastPrinted>
  <dcterms:created xsi:type="dcterms:W3CDTF">2024-05-29T13:57:30Z</dcterms:created>
  <dcterms:modified xsi:type="dcterms:W3CDTF">2025-09-09T16:46:45Z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0x010100F7CF516E6C20CA4EA0B5264D0B1D9B4C</vt:lpwstr>
  </property>
  <property fmtid="{D5CDD505-2E9C-101B-9397-08002B2CF9AE}" pid="3" name="MSIP_Label_48c9b0ac-270d-4897-b786-9ffb9f3bdaa1_Enabled">
    <vt:lpwstr>true</vt:lpwstr>
  </property>
  <property fmtid="{D5CDD505-2E9C-101B-9397-08002B2CF9AE}" pid="4" name="MSIP_Label_48c9b0ac-270d-4897-b786-9ffb9f3bdaa1_SetDate">
    <vt:lpwstr>2025-01-23T15:28:39Z</vt:lpwstr>
  </property>
  <property fmtid="{D5CDD505-2E9C-101B-9397-08002B2CF9AE}" pid="5" name="MSIP_Label_48c9b0ac-270d-4897-b786-9ffb9f3bdaa1_Method">
    <vt:lpwstr>Standard</vt:lpwstr>
  </property>
  <property fmtid="{D5CDD505-2E9C-101B-9397-08002B2CF9AE}" pid="6" name="MSIP_Label_48c9b0ac-270d-4897-b786-9ffb9f3bdaa1_Name">
    <vt:lpwstr>48c9b0ac-270d-4897-b786-9ffb9f3bdaa1</vt:lpwstr>
  </property>
  <property fmtid="{D5CDD505-2E9C-101B-9397-08002B2CF9AE}" pid="7" name="MSIP_Label_48c9b0ac-270d-4897-b786-9ffb9f3bdaa1_SiteId">
    <vt:lpwstr>41fe3527-1256-48f5-8c36-a9837adde70c</vt:lpwstr>
  </property>
  <property fmtid="{D5CDD505-2E9C-101B-9397-08002B2CF9AE}" pid="8" name="MSIP_Label_48c9b0ac-270d-4897-b786-9ffb9f3bdaa1_ActionId">
    <vt:lpwstr>873982cb-be59-49b0-8c91-9d14a06aba2c</vt:lpwstr>
  </property>
  <property fmtid="{D5CDD505-2E9C-101B-9397-08002B2CF9AE}" pid="9" name="MSIP_Label_48c9b0ac-270d-4897-b786-9ffb9f3bdaa1_ContentBits">
    <vt:lpwstr>2</vt:lpwstr>
  </property>
  <property fmtid="{D5CDD505-2E9C-101B-9397-08002B2CF9AE}" pid="10" name="ClassificationContentMarkingFooterLocations">
    <vt:lpwstr>ShiftAbility Template:5</vt:lpwstr>
  </property>
  <property fmtid="{D5CDD505-2E9C-101B-9397-08002B2CF9AE}" pid="11" name="ClassificationContentMarkingFooterText">
    <vt:lpwstr>Classified as Confidential</vt:lpwstr>
  </property>
</Properties>
</file>